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7" r:id="rId2"/>
    <p:sldId id="259" r:id="rId3"/>
    <p:sldId id="260" r:id="rId4"/>
    <p:sldId id="261" r:id="rId5"/>
    <p:sldId id="299" r:id="rId6"/>
    <p:sldId id="262" r:id="rId7"/>
    <p:sldId id="298" r:id="rId8"/>
    <p:sldId id="296" r:id="rId9"/>
    <p:sldId id="297" r:id="rId10"/>
    <p:sldId id="265" r:id="rId11"/>
    <p:sldId id="267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9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69" r:id="rId38"/>
  </p:sldIdLst>
  <p:sldSz cx="9144000" cy="6858000" type="screen4x3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91C235-A21F-43B3-9B18-950F00D102E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01DE000-7397-4547-8A1A-71194532F694}">
      <dgm:prSet custT="1"/>
      <dgm:spPr/>
      <dgm:t>
        <a:bodyPr/>
        <a:lstStyle/>
        <a:p>
          <a:r>
            <a:rPr lang="ru-RU" sz="2000" b="1" dirty="0">
              <a:latin typeface="Times New Roman" pitchFamily="18" charset="0"/>
              <a:cs typeface="Times New Roman" pitchFamily="18" charset="0"/>
            </a:rPr>
            <a:t>Конституция РФ</a:t>
          </a:r>
        </a:p>
      </dgm:t>
    </dgm:pt>
    <dgm:pt modelId="{DCB5DA13-4C1A-4DEF-8064-20A0EF833B19}" type="parTrans" cxnId="{142D126F-9A43-41D2-BB3A-2B4D0742A8BF}">
      <dgm:prSet/>
      <dgm:spPr/>
      <dgm:t>
        <a:bodyPr/>
        <a:lstStyle/>
        <a:p>
          <a:endParaRPr lang="ru-RU"/>
        </a:p>
      </dgm:t>
    </dgm:pt>
    <dgm:pt modelId="{672914A5-09F7-4424-8919-C8BB95281285}" type="sibTrans" cxnId="{142D126F-9A43-41D2-BB3A-2B4D0742A8BF}">
      <dgm:prSet/>
      <dgm:spPr/>
      <dgm:t>
        <a:bodyPr/>
        <a:lstStyle/>
        <a:p>
          <a:endParaRPr lang="ru-RU"/>
        </a:p>
      </dgm:t>
    </dgm:pt>
    <dgm:pt modelId="{3DAFD3E3-3EF8-4305-A4E7-9E77070ECC0F}">
      <dgm:prSet custT="1"/>
      <dgm:spPr/>
      <dgm:t>
        <a:bodyPr/>
        <a:lstStyle/>
        <a:p>
          <a:r>
            <a:rPr lang="ru-RU" sz="2000" b="1" dirty="0">
              <a:latin typeface="Times New Roman" pitchFamily="18" charset="0"/>
              <a:cs typeface="Times New Roman" pitchFamily="18" charset="0"/>
            </a:rPr>
            <a:t>273-ФЗ «Об образовании в Российской Федерации» </a:t>
          </a:r>
        </a:p>
      </dgm:t>
    </dgm:pt>
    <dgm:pt modelId="{135B8330-E422-4F85-B392-BE0826E031F0}" type="parTrans" cxnId="{76BDA5FE-3ECF-4FF1-95CF-5665AEBD6150}">
      <dgm:prSet/>
      <dgm:spPr/>
      <dgm:t>
        <a:bodyPr/>
        <a:lstStyle/>
        <a:p>
          <a:endParaRPr lang="ru-RU"/>
        </a:p>
      </dgm:t>
    </dgm:pt>
    <dgm:pt modelId="{B32B454A-E1A5-42AA-9B1A-C360DA3F925B}" type="sibTrans" cxnId="{76BDA5FE-3ECF-4FF1-95CF-5665AEBD6150}">
      <dgm:prSet/>
      <dgm:spPr/>
      <dgm:t>
        <a:bodyPr/>
        <a:lstStyle/>
        <a:p>
          <a:endParaRPr lang="ru-RU"/>
        </a:p>
      </dgm:t>
    </dgm:pt>
    <dgm:pt modelId="{D090A23F-4E21-4944-A604-9F019965E0EA}">
      <dgm:prSet custT="1"/>
      <dgm:spPr/>
      <dgm:t>
        <a:bodyPr/>
        <a:lstStyle/>
        <a:p>
          <a:r>
            <a:rPr lang="ru-RU" sz="1600" b="1" dirty="0">
              <a:latin typeface="Times New Roman" pitchFamily="18" charset="0"/>
              <a:cs typeface="Times New Roman" pitchFamily="18" charset="0"/>
            </a:rPr>
            <a:t>Приказ МО и Н РФ от 02.09.2020г №458 </a:t>
          </a:r>
        </a:p>
        <a:p>
          <a:r>
            <a:rPr lang="ru-RU" sz="1600" b="1" dirty="0">
              <a:latin typeface="Times New Roman" pitchFamily="18" charset="0"/>
              <a:cs typeface="Times New Roman" pitchFamily="18" charset="0"/>
            </a:rPr>
            <a:t>«Об утверждении Порядка приёма граждан  на обучение»</a:t>
          </a:r>
        </a:p>
      </dgm:t>
    </dgm:pt>
    <dgm:pt modelId="{D4613336-D328-4320-BF38-7440163B00B1}" type="parTrans" cxnId="{AF42E987-40EC-41E0-8D6D-406A137CDF3E}">
      <dgm:prSet/>
      <dgm:spPr/>
      <dgm:t>
        <a:bodyPr/>
        <a:lstStyle/>
        <a:p>
          <a:endParaRPr lang="ru-RU"/>
        </a:p>
      </dgm:t>
    </dgm:pt>
    <dgm:pt modelId="{A0B3CFC2-65F4-413F-8BA7-14205BF626AA}" type="sibTrans" cxnId="{AF42E987-40EC-41E0-8D6D-406A137CDF3E}">
      <dgm:prSet/>
      <dgm:spPr/>
      <dgm:t>
        <a:bodyPr/>
        <a:lstStyle/>
        <a:p>
          <a:endParaRPr lang="ru-RU"/>
        </a:p>
      </dgm:t>
    </dgm:pt>
    <dgm:pt modelId="{897D9E86-297C-4F24-B8B1-A34044B6F3CD}">
      <dgm:prSet custT="1"/>
      <dgm:spPr/>
      <dgm:t>
        <a:bodyPr/>
        <a:lstStyle/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Приказ «О закреплении общеобразовательных учреждений за  территориями  АМР»</a:t>
          </a:r>
        </a:p>
      </dgm:t>
    </dgm:pt>
    <dgm:pt modelId="{B555CFB3-DA24-4009-9CC2-93481CF59990}" type="parTrans" cxnId="{8BE90056-15BA-452A-AB3C-19C1839BDBD5}">
      <dgm:prSet/>
      <dgm:spPr/>
      <dgm:t>
        <a:bodyPr/>
        <a:lstStyle/>
        <a:p>
          <a:endParaRPr lang="ru-RU"/>
        </a:p>
      </dgm:t>
    </dgm:pt>
    <dgm:pt modelId="{9001D79A-9377-4410-AF82-C7A8937D6F5C}" type="sibTrans" cxnId="{8BE90056-15BA-452A-AB3C-19C1839BDBD5}">
      <dgm:prSet/>
      <dgm:spPr/>
      <dgm:t>
        <a:bodyPr/>
        <a:lstStyle/>
        <a:p>
          <a:endParaRPr lang="ru-RU"/>
        </a:p>
      </dgm:t>
    </dgm:pt>
    <dgm:pt modelId="{EB71D83A-B921-471B-A01D-948A6789D702}">
      <dgm:prSet custT="1"/>
      <dgm:spPr/>
      <dgm:t>
        <a:bodyPr/>
        <a:lstStyle/>
        <a:p>
          <a:r>
            <a:rPr lang="ru-RU" sz="2000" b="1" dirty="0">
              <a:latin typeface="Times New Roman" pitchFamily="18" charset="0"/>
              <a:cs typeface="Times New Roman" pitchFamily="18" charset="0"/>
            </a:rPr>
            <a:t>Устав общеобразовательного учреждения</a:t>
          </a:r>
        </a:p>
      </dgm:t>
    </dgm:pt>
    <dgm:pt modelId="{96E53D5C-4761-4106-8B87-E247BEC76222}" type="parTrans" cxnId="{030D9B8F-DD1A-462B-B943-998DCA0E5F8B}">
      <dgm:prSet/>
      <dgm:spPr/>
      <dgm:t>
        <a:bodyPr/>
        <a:lstStyle/>
        <a:p>
          <a:endParaRPr lang="ru-RU"/>
        </a:p>
      </dgm:t>
    </dgm:pt>
    <dgm:pt modelId="{FCBDB1B8-E998-4EAE-AF81-E284F304439B}" type="sibTrans" cxnId="{030D9B8F-DD1A-462B-B943-998DCA0E5F8B}">
      <dgm:prSet/>
      <dgm:spPr/>
      <dgm:t>
        <a:bodyPr/>
        <a:lstStyle/>
        <a:p>
          <a:endParaRPr lang="ru-RU"/>
        </a:p>
      </dgm:t>
    </dgm:pt>
    <dgm:pt modelId="{8F513474-2C90-498A-B8E7-3B08CB0E9EA5}">
      <dgm:prSet custT="1"/>
      <dgm:spPr/>
      <dgm:t>
        <a:bodyPr/>
        <a:lstStyle/>
        <a:p>
          <a:r>
            <a:rPr lang="ru-RU" sz="1600" b="1" dirty="0">
              <a:latin typeface="Times New Roman" pitchFamily="18" charset="0"/>
              <a:cs typeface="Times New Roman" pitchFamily="18" charset="0"/>
            </a:rPr>
            <a:t>Локальные акты общеобразовательного учреждения, регламентирующие правила приёма</a:t>
          </a:r>
        </a:p>
      </dgm:t>
    </dgm:pt>
    <dgm:pt modelId="{EA3B216D-D387-4FBA-8D13-ACACE0AB3DE9}" type="parTrans" cxnId="{0D163DFC-BF7D-48C5-814A-F50DB479A4E8}">
      <dgm:prSet/>
      <dgm:spPr/>
      <dgm:t>
        <a:bodyPr/>
        <a:lstStyle/>
        <a:p>
          <a:endParaRPr lang="ru-RU"/>
        </a:p>
      </dgm:t>
    </dgm:pt>
    <dgm:pt modelId="{88710CAA-6C83-41C1-A42F-0F048BF3EC31}" type="sibTrans" cxnId="{0D163DFC-BF7D-48C5-814A-F50DB479A4E8}">
      <dgm:prSet/>
      <dgm:spPr/>
      <dgm:t>
        <a:bodyPr/>
        <a:lstStyle/>
        <a:p>
          <a:endParaRPr lang="ru-RU"/>
        </a:p>
      </dgm:t>
    </dgm:pt>
    <dgm:pt modelId="{2EBC1F8E-7B5E-4E4F-B7BB-558D9E6E93AA}" type="pres">
      <dgm:prSet presAssocID="{4191C235-A21F-43B3-9B18-950F00D102E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FAC9A32-0BD2-48E7-8C99-57779B182790}" type="pres">
      <dgm:prSet presAssocID="{B01DE000-7397-4547-8A1A-71194532F694}" presName="parentLin" presStyleCnt="0"/>
      <dgm:spPr/>
    </dgm:pt>
    <dgm:pt modelId="{AB0A6FA5-6C92-4144-85DB-29D69C635892}" type="pres">
      <dgm:prSet presAssocID="{B01DE000-7397-4547-8A1A-71194532F694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8B748326-B3BE-4E56-AFA8-3C7658083543}" type="pres">
      <dgm:prSet presAssocID="{B01DE000-7397-4547-8A1A-71194532F694}" presName="parentText" presStyleLbl="node1" presStyleIdx="0" presStyleCnt="6" custScaleX="134945" custScaleY="42101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DFC63A-D3FE-4CF5-915D-3C164276E146}" type="pres">
      <dgm:prSet presAssocID="{B01DE000-7397-4547-8A1A-71194532F694}" presName="negativeSpace" presStyleCnt="0"/>
      <dgm:spPr/>
    </dgm:pt>
    <dgm:pt modelId="{1C069F34-18B8-4630-BE21-6936B8260371}" type="pres">
      <dgm:prSet presAssocID="{B01DE000-7397-4547-8A1A-71194532F694}" presName="childText" presStyleLbl="conFgAcc1" presStyleIdx="0" presStyleCnt="6">
        <dgm:presLayoutVars>
          <dgm:bulletEnabled val="1"/>
        </dgm:presLayoutVars>
      </dgm:prSet>
      <dgm:spPr/>
    </dgm:pt>
    <dgm:pt modelId="{4188B20F-E017-4B1B-AA71-8E16FCB57DAC}" type="pres">
      <dgm:prSet presAssocID="{672914A5-09F7-4424-8919-C8BB95281285}" presName="spaceBetweenRectangles" presStyleCnt="0"/>
      <dgm:spPr/>
    </dgm:pt>
    <dgm:pt modelId="{367634F4-7EC4-4556-B40E-1B62CE967762}" type="pres">
      <dgm:prSet presAssocID="{3DAFD3E3-3EF8-4305-A4E7-9E77070ECC0F}" presName="parentLin" presStyleCnt="0"/>
      <dgm:spPr/>
    </dgm:pt>
    <dgm:pt modelId="{A6951052-DE20-4B6F-BA6F-5331350BB85F}" type="pres">
      <dgm:prSet presAssocID="{3DAFD3E3-3EF8-4305-A4E7-9E77070ECC0F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60EFAC84-7964-4043-970E-E085CBBF627A}" type="pres">
      <dgm:prSet presAssocID="{3DAFD3E3-3EF8-4305-A4E7-9E77070ECC0F}" presName="parentText" presStyleLbl="node1" presStyleIdx="1" presStyleCnt="6" custScaleX="144842" custScaleY="32564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789B57-8001-49CB-81BB-940E48D3A23E}" type="pres">
      <dgm:prSet presAssocID="{3DAFD3E3-3EF8-4305-A4E7-9E77070ECC0F}" presName="negativeSpace" presStyleCnt="0"/>
      <dgm:spPr/>
    </dgm:pt>
    <dgm:pt modelId="{9821F4D0-0A61-4E29-9000-055742F5D245}" type="pres">
      <dgm:prSet presAssocID="{3DAFD3E3-3EF8-4305-A4E7-9E77070ECC0F}" presName="childText" presStyleLbl="conFgAcc1" presStyleIdx="1" presStyleCnt="6">
        <dgm:presLayoutVars>
          <dgm:bulletEnabled val="1"/>
        </dgm:presLayoutVars>
      </dgm:prSet>
      <dgm:spPr/>
    </dgm:pt>
    <dgm:pt modelId="{3B73FC0D-364A-4A7B-B404-0D36C532111F}" type="pres">
      <dgm:prSet presAssocID="{B32B454A-E1A5-42AA-9B1A-C360DA3F925B}" presName="spaceBetweenRectangles" presStyleCnt="0"/>
      <dgm:spPr/>
    </dgm:pt>
    <dgm:pt modelId="{8C0B528E-FAE1-41BD-AEA1-015DB620F0AA}" type="pres">
      <dgm:prSet presAssocID="{D090A23F-4E21-4944-A604-9F019965E0EA}" presName="parentLin" presStyleCnt="0"/>
      <dgm:spPr/>
    </dgm:pt>
    <dgm:pt modelId="{B6C549D8-8FC9-4B90-988D-259B07FF1C45}" type="pres">
      <dgm:prSet presAssocID="{D090A23F-4E21-4944-A604-9F019965E0EA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3F0A363A-BE28-4395-9BB6-56EDC222E8D4}" type="pres">
      <dgm:prSet presAssocID="{D090A23F-4E21-4944-A604-9F019965E0EA}" presName="parentText" presStyleLbl="node1" presStyleIdx="2" presStyleCnt="6" custScaleX="163357" custScaleY="39020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D56162-2F97-4205-85BD-40819A4FE283}" type="pres">
      <dgm:prSet presAssocID="{D090A23F-4E21-4944-A604-9F019965E0EA}" presName="negativeSpace" presStyleCnt="0"/>
      <dgm:spPr/>
    </dgm:pt>
    <dgm:pt modelId="{559713B1-98A1-4917-A849-BF2F7B9C4B62}" type="pres">
      <dgm:prSet presAssocID="{D090A23F-4E21-4944-A604-9F019965E0EA}" presName="childText" presStyleLbl="conFgAcc1" presStyleIdx="2" presStyleCnt="6">
        <dgm:presLayoutVars>
          <dgm:bulletEnabled val="1"/>
        </dgm:presLayoutVars>
      </dgm:prSet>
      <dgm:spPr/>
    </dgm:pt>
    <dgm:pt modelId="{80BC0A55-6A58-4E9D-9B06-EFE0637E0BEE}" type="pres">
      <dgm:prSet presAssocID="{A0B3CFC2-65F4-413F-8BA7-14205BF626AA}" presName="spaceBetweenRectangles" presStyleCnt="0"/>
      <dgm:spPr/>
    </dgm:pt>
    <dgm:pt modelId="{594132CD-075E-4916-B37A-06E4F8FD4468}" type="pres">
      <dgm:prSet presAssocID="{897D9E86-297C-4F24-B8B1-A34044B6F3CD}" presName="parentLin" presStyleCnt="0"/>
      <dgm:spPr/>
    </dgm:pt>
    <dgm:pt modelId="{D3D69261-4532-4239-8E32-2F448078A045}" type="pres">
      <dgm:prSet presAssocID="{897D9E86-297C-4F24-B8B1-A34044B6F3CD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E6352D3B-4C90-4078-A053-84C78E544FF5}" type="pres">
      <dgm:prSet presAssocID="{897D9E86-297C-4F24-B8B1-A34044B6F3CD}" presName="parentText" presStyleLbl="node1" presStyleIdx="3" presStyleCnt="6" custScaleX="137385" custScaleY="387838" custLinFactNeighborX="25479" custLinFactNeighborY="-171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98FFAE-D8EA-49D0-A666-68227345E75D}" type="pres">
      <dgm:prSet presAssocID="{897D9E86-297C-4F24-B8B1-A34044B6F3CD}" presName="negativeSpace" presStyleCnt="0"/>
      <dgm:spPr/>
    </dgm:pt>
    <dgm:pt modelId="{9B52D367-496F-4EBE-B38B-294AAC7E8E33}" type="pres">
      <dgm:prSet presAssocID="{897D9E86-297C-4F24-B8B1-A34044B6F3CD}" presName="childText" presStyleLbl="conFgAcc1" presStyleIdx="3" presStyleCnt="6">
        <dgm:presLayoutVars>
          <dgm:bulletEnabled val="1"/>
        </dgm:presLayoutVars>
      </dgm:prSet>
      <dgm:spPr/>
    </dgm:pt>
    <dgm:pt modelId="{5872D095-84B3-4F89-8D4E-F517A725CA6E}" type="pres">
      <dgm:prSet presAssocID="{9001D79A-9377-4410-AF82-C7A8937D6F5C}" presName="spaceBetweenRectangles" presStyleCnt="0"/>
      <dgm:spPr/>
    </dgm:pt>
    <dgm:pt modelId="{6AA33E75-E79A-421E-A076-9A081CFB0E16}" type="pres">
      <dgm:prSet presAssocID="{EB71D83A-B921-471B-A01D-948A6789D702}" presName="parentLin" presStyleCnt="0"/>
      <dgm:spPr/>
    </dgm:pt>
    <dgm:pt modelId="{C141F6F8-0DEA-4050-B3ED-5DF27B770E42}" type="pres">
      <dgm:prSet presAssocID="{EB71D83A-B921-471B-A01D-948A6789D702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B4E434CD-D32D-484B-8106-9A9B838E5F63}" type="pres">
      <dgm:prSet presAssocID="{EB71D83A-B921-471B-A01D-948A6789D702}" presName="parentText" presStyleLbl="node1" presStyleIdx="4" presStyleCnt="6" custScaleX="140856" custScaleY="354481" custLinFactNeighborX="891" custLinFactNeighborY="221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7ED74F-6009-4B46-B9D8-0D1899E5E420}" type="pres">
      <dgm:prSet presAssocID="{EB71D83A-B921-471B-A01D-948A6789D702}" presName="negativeSpace" presStyleCnt="0"/>
      <dgm:spPr/>
    </dgm:pt>
    <dgm:pt modelId="{BEB8E88C-F22D-415B-A2AD-F58A40C090B0}" type="pres">
      <dgm:prSet presAssocID="{EB71D83A-B921-471B-A01D-948A6789D702}" presName="childText" presStyleLbl="conFgAcc1" presStyleIdx="4" presStyleCnt="6">
        <dgm:presLayoutVars>
          <dgm:bulletEnabled val="1"/>
        </dgm:presLayoutVars>
      </dgm:prSet>
      <dgm:spPr/>
    </dgm:pt>
    <dgm:pt modelId="{DADBAEE1-3BC4-49B2-935E-A9DF7794D021}" type="pres">
      <dgm:prSet presAssocID="{FCBDB1B8-E998-4EAE-AF81-E284F304439B}" presName="spaceBetweenRectangles" presStyleCnt="0"/>
      <dgm:spPr/>
    </dgm:pt>
    <dgm:pt modelId="{A7F1B70D-5BA5-4A1F-A57F-5E0A035E8BEB}" type="pres">
      <dgm:prSet presAssocID="{8F513474-2C90-498A-B8E7-3B08CB0E9EA5}" presName="parentLin" presStyleCnt="0"/>
      <dgm:spPr/>
    </dgm:pt>
    <dgm:pt modelId="{E7BBF117-2240-47F9-AF87-823CE62A0566}" type="pres">
      <dgm:prSet presAssocID="{8F513474-2C90-498A-B8E7-3B08CB0E9EA5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32B10BCD-C02D-44B0-A69C-4460ECE7E925}" type="pres">
      <dgm:prSet presAssocID="{8F513474-2C90-498A-B8E7-3B08CB0E9EA5}" presName="parentText" presStyleLbl="node1" presStyleIdx="5" presStyleCnt="6" custScaleX="139023" custScaleY="29718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854065-BF24-490A-B5F8-8EC65BB721B2}" type="pres">
      <dgm:prSet presAssocID="{8F513474-2C90-498A-B8E7-3B08CB0E9EA5}" presName="negativeSpace" presStyleCnt="0"/>
      <dgm:spPr/>
    </dgm:pt>
    <dgm:pt modelId="{DC4CACEE-5FB7-4604-945F-69599225DA6E}" type="pres">
      <dgm:prSet presAssocID="{8F513474-2C90-498A-B8E7-3B08CB0E9EA5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0D163DFC-BF7D-48C5-814A-F50DB479A4E8}" srcId="{4191C235-A21F-43B3-9B18-950F00D102EE}" destId="{8F513474-2C90-498A-B8E7-3B08CB0E9EA5}" srcOrd="5" destOrd="0" parTransId="{EA3B216D-D387-4FBA-8D13-ACACE0AB3DE9}" sibTransId="{88710CAA-6C83-41C1-A42F-0F048BF3EC31}"/>
    <dgm:cxn modelId="{0D15CD63-F3BA-4605-BC07-1F9374B12BF0}" type="presOf" srcId="{897D9E86-297C-4F24-B8B1-A34044B6F3CD}" destId="{E6352D3B-4C90-4078-A053-84C78E544FF5}" srcOrd="1" destOrd="0" presId="urn:microsoft.com/office/officeart/2005/8/layout/list1"/>
    <dgm:cxn modelId="{9893B241-818D-4311-9A3A-140369531524}" type="presOf" srcId="{D090A23F-4E21-4944-A604-9F019965E0EA}" destId="{B6C549D8-8FC9-4B90-988D-259B07FF1C45}" srcOrd="0" destOrd="0" presId="urn:microsoft.com/office/officeart/2005/8/layout/list1"/>
    <dgm:cxn modelId="{719817BA-5B47-4C9E-A724-080FBD75878E}" type="presOf" srcId="{B01DE000-7397-4547-8A1A-71194532F694}" destId="{AB0A6FA5-6C92-4144-85DB-29D69C635892}" srcOrd="0" destOrd="0" presId="urn:microsoft.com/office/officeart/2005/8/layout/list1"/>
    <dgm:cxn modelId="{A44CB333-E098-4F84-A930-0D20509B75F2}" type="presOf" srcId="{8F513474-2C90-498A-B8E7-3B08CB0E9EA5}" destId="{E7BBF117-2240-47F9-AF87-823CE62A0566}" srcOrd="0" destOrd="0" presId="urn:microsoft.com/office/officeart/2005/8/layout/list1"/>
    <dgm:cxn modelId="{0564B5AA-7EA2-45D7-B181-D787F4E3475B}" type="presOf" srcId="{4191C235-A21F-43B3-9B18-950F00D102EE}" destId="{2EBC1F8E-7B5E-4E4F-B7BB-558D9E6E93AA}" srcOrd="0" destOrd="0" presId="urn:microsoft.com/office/officeart/2005/8/layout/list1"/>
    <dgm:cxn modelId="{8928AAC5-139B-4F92-B9E6-83E4929B7D76}" type="presOf" srcId="{3DAFD3E3-3EF8-4305-A4E7-9E77070ECC0F}" destId="{60EFAC84-7964-4043-970E-E085CBBF627A}" srcOrd="1" destOrd="0" presId="urn:microsoft.com/office/officeart/2005/8/layout/list1"/>
    <dgm:cxn modelId="{4E29DD0D-01AA-4DC2-8606-EBDB97AEF6F4}" type="presOf" srcId="{D090A23F-4E21-4944-A604-9F019965E0EA}" destId="{3F0A363A-BE28-4395-9BB6-56EDC222E8D4}" srcOrd="1" destOrd="0" presId="urn:microsoft.com/office/officeart/2005/8/layout/list1"/>
    <dgm:cxn modelId="{7B6A8D0F-B22F-4983-A172-EF6ABBF0BD08}" type="presOf" srcId="{3DAFD3E3-3EF8-4305-A4E7-9E77070ECC0F}" destId="{A6951052-DE20-4B6F-BA6F-5331350BB85F}" srcOrd="0" destOrd="0" presId="urn:microsoft.com/office/officeart/2005/8/layout/list1"/>
    <dgm:cxn modelId="{8BE90056-15BA-452A-AB3C-19C1839BDBD5}" srcId="{4191C235-A21F-43B3-9B18-950F00D102EE}" destId="{897D9E86-297C-4F24-B8B1-A34044B6F3CD}" srcOrd="3" destOrd="0" parTransId="{B555CFB3-DA24-4009-9CC2-93481CF59990}" sibTransId="{9001D79A-9377-4410-AF82-C7A8937D6F5C}"/>
    <dgm:cxn modelId="{BE11EF48-0F7D-43EB-A6C9-BC79E9A37887}" type="presOf" srcId="{897D9E86-297C-4F24-B8B1-A34044B6F3CD}" destId="{D3D69261-4532-4239-8E32-2F448078A045}" srcOrd="0" destOrd="0" presId="urn:microsoft.com/office/officeart/2005/8/layout/list1"/>
    <dgm:cxn modelId="{142D126F-9A43-41D2-BB3A-2B4D0742A8BF}" srcId="{4191C235-A21F-43B3-9B18-950F00D102EE}" destId="{B01DE000-7397-4547-8A1A-71194532F694}" srcOrd="0" destOrd="0" parTransId="{DCB5DA13-4C1A-4DEF-8064-20A0EF833B19}" sibTransId="{672914A5-09F7-4424-8919-C8BB95281285}"/>
    <dgm:cxn modelId="{699A6AE8-DB9D-469E-BBCE-522354D9C4D0}" type="presOf" srcId="{EB71D83A-B921-471B-A01D-948A6789D702}" destId="{B4E434CD-D32D-484B-8106-9A9B838E5F63}" srcOrd="1" destOrd="0" presId="urn:microsoft.com/office/officeart/2005/8/layout/list1"/>
    <dgm:cxn modelId="{AF42E987-40EC-41E0-8D6D-406A137CDF3E}" srcId="{4191C235-A21F-43B3-9B18-950F00D102EE}" destId="{D090A23F-4E21-4944-A604-9F019965E0EA}" srcOrd="2" destOrd="0" parTransId="{D4613336-D328-4320-BF38-7440163B00B1}" sibTransId="{A0B3CFC2-65F4-413F-8BA7-14205BF626AA}"/>
    <dgm:cxn modelId="{38277B43-C093-4643-AADF-8BDBB6C980EE}" type="presOf" srcId="{B01DE000-7397-4547-8A1A-71194532F694}" destId="{8B748326-B3BE-4E56-AFA8-3C7658083543}" srcOrd="1" destOrd="0" presId="urn:microsoft.com/office/officeart/2005/8/layout/list1"/>
    <dgm:cxn modelId="{76BDA5FE-3ECF-4FF1-95CF-5665AEBD6150}" srcId="{4191C235-A21F-43B3-9B18-950F00D102EE}" destId="{3DAFD3E3-3EF8-4305-A4E7-9E77070ECC0F}" srcOrd="1" destOrd="0" parTransId="{135B8330-E422-4F85-B392-BE0826E031F0}" sibTransId="{B32B454A-E1A5-42AA-9B1A-C360DA3F925B}"/>
    <dgm:cxn modelId="{030D9B8F-DD1A-462B-B943-998DCA0E5F8B}" srcId="{4191C235-A21F-43B3-9B18-950F00D102EE}" destId="{EB71D83A-B921-471B-A01D-948A6789D702}" srcOrd="4" destOrd="0" parTransId="{96E53D5C-4761-4106-8B87-E247BEC76222}" sibTransId="{FCBDB1B8-E998-4EAE-AF81-E284F304439B}"/>
    <dgm:cxn modelId="{A1C66F80-9A29-4BAE-A8A7-8F0AD55C4D26}" type="presOf" srcId="{EB71D83A-B921-471B-A01D-948A6789D702}" destId="{C141F6F8-0DEA-4050-B3ED-5DF27B770E42}" srcOrd="0" destOrd="0" presId="urn:microsoft.com/office/officeart/2005/8/layout/list1"/>
    <dgm:cxn modelId="{8166A443-4A05-4788-BEA1-BB3A4ADFC78B}" type="presOf" srcId="{8F513474-2C90-498A-B8E7-3B08CB0E9EA5}" destId="{32B10BCD-C02D-44B0-A69C-4460ECE7E925}" srcOrd="1" destOrd="0" presId="urn:microsoft.com/office/officeart/2005/8/layout/list1"/>
    <dgm:cxn modelId="{5334E9F0-0B69-4629-83A2-34879CA15E0C}" type="presParOf" srcId="{2EBC1F8E-7B5E-4E4F-B7BB-558D9E6E93AA}" destId="{4FAC9A32-0BD2-48E7-8C99-57779B182790}" srcOrd="0" destOrd="0" presId="urn:microsoft.com/office/officeart/2005/8/layout/list1"/>
    <dgm:cxn modelId="{E1F87256-C497-40FF-928E-FEDD96D67B44}" type="presParOf" srcId="{4FAC9A32-0BD2-48E7-8C99-57779B182790}" destId="{AB0A6FA5-6C92-4144-85DB-29D69C635892}" srcOrd="0" destOrd="0" presId="urn:microsoft.com/office/officeart/2005/8/layout/list1"/>
    <dgm:cxn modelId="{8D9107EA-DC93-4881-8761-C1BB2610F6DB}" type="presParOf" srcId="{4FAC9A32-0BD2-48E7-8C99-57779B182790}" destId="{8B748326-B3BE-4E56-AFA8-3C7658083543}" srcOrd="1" destOrd="0" presId="urn:microsoft.com/office/officeart/2005/8/layout/list1"/>
    <dgm:cxn modelId="{70291B46-53D3-4FD7-A716-FF166B567484}" type="presParOf" srcId="{2EBC1F8E-7B5E-4E4F-B7BB-558D9E6E93AA}" destId="{4DDFC63A-D3FE-4CF5-915D-3C164276E146}" srcOrd="1" destOrd="0" presId="urn:microsoft.com/office/officeart/2005/8/layout/list1"/>
    <dgm:cxn modelId="{88036959-5573-4984-BA46-4BC29F35CDD6}" type="presParOf" srcId="{2EBC1F8E-7B5E-4E4F-B7BB-558D9E6E93AA}" destId="{1C069F34-18B8-4630-BE21-6936B8260371}" srcOrd="2" destOrd="0" presId="urn:microsoft.com/office/officeart/2005/8/layout/list1"/>
    <dgm:cxn modelId="{2C22A4A8-962A-4292-810D-95069FA0132A}" type="presParOf" srcId="{2EBC1F8E-7B5E-4E4F-B7BB-558D9E6E93AA}" destId="{4188B20F-E017-4B1B-AA71-8E16FCB57DAC}" srcOrd="3" destOrd="0" presId="urn:microsoft.com/office/officeart/2005/8/layout/list1"/>
    <dgm:cxn modelId="{6A83632A-5FE8-47CF-ABCC-445B3C9DB660}" type="presParOf" srcId="{2EBC1F8E-7B5E-4E4F-B7BB-558D9E6E93AA}" destId="{367634F4-7EC4-4556-B40E-1B62CE967762}" srcOrd="4" destOrd="0" presId="urn:microsoft.com/office/officeart/2005/8/layout/list1"/>
    <dgm:cxn modelId="{F07DFC64-940A-4B67-9C92-2BFEB88043FC}" type="presParOf" srcId="{367634F4-7EC4-4556-B40E-1B62CE967762}" destId="{A6951052-DE20-4B6F-BA6F-5331350BB85F}" srcOrd="0" destOrd="0" presId="urn:microsoft.com/office/officeart/2005/8/layout/list1"/>
    <dgm:cxn modelId="{6BB82548-CA06-4DDC-8BF8-405F659F77B8}" type="presParOf" srcId="{367634F4-7EC4-4556-B40E-1B62CE967762}" destId="{60EFAC84-7964-4043-970E-E085CBBF627A}" srcOrd="1" destOrd="0" presId="urn:microsoft.com/office/officeart/2005/8/layout/list1"/>
    <dgm:cxn modelId="{02F3BA0B-6DE3-4550-B0B6-1E66F7A78F15}" type="presParOf" srcId="{2EBC1F8E-7B5E-4E4F-B7BB-558D9E6E93AA}" destId="{D4789B57-8001-49CB-81BB-940E48D3A23E}" srcOrd="5" destOrd="0" presId="urn:microsoft.com/office/officeart/2005/8/layout/list1"/>
    <dgm:cxn modelId="{404C852D-D808-4B19-AB8D-1BCAE4BA1D66}" type="presParOf" srcId="{2EBC1F8E-7B5E-4E4F-B7BB-558D9E6E93AA}" destId="{9821F4D0-0A61-4E29-9000-055742F5D245}" srcOrd="6" destOrd="0" presId="urn:microsoft.com/office/officeart/2005/8/layout/list1"/>
    <dgm:cxn modelId="{924EFFAC-0A73-4127-80C7-252F16D45914}" type="presParOf" srcId="{2EBC1F8E-7B5E-4E4F-B7BB-558D9E6E93AA}" destId="{3B73FC0D-364A-4A7B-B404-0D36C532111F}" srcOrd="7" destOrd="0" presId="urn:microsoft.com/office/officeart/2005/8/layout/list1"/>
    <dgm:cxn modelId="{0FEF0277-CB83-4D85-882F-1035BE5C9B4B}" type="presParOf" srcId="{2EBC1F8E-7B5E-4E4F-B7BB-558D9E6E93AA}" destId="{8C0B528E-FAE1-41BD-AEA1-015DB620F0AA}" srcOrd="8" destOrd="0" presId="urn:microsoft.com/office/officeart/2005/8/layout/list1"/>
    <dgm:cxn modelId="{549BA879-0A9C-4BE7-B5B3-E34B63768AEC}" type="presParOf" srcId="{8C0B528E-FAE1-41BD-AEA1-015DB620F0AA}" destId="{B6C549D8-8FC9-4B90-988D-259B07FF1C45}" srcOrd="0" destOrd="0" presId="urn:microsoft.com/office/officeart/2005/8/layout/list1"/>
    <dgm:cxn modelId="{087B874B-A976-4BC8-A1E6-E49859D330F4}" type="presParOf" srcId="{8C0B528E-FAE1-41BD-AEA1-015DB620F0AA}" destId="{3F0A363A-BE28-4395-9BB6-56EDC222E8D4}" srcOrd="1" destOrd="0" presId="urn:microsoft.com/office/officeart/2005/8/layout/list1"/>
    <dgm:cxn modelId="{570D279D-D38A-409F-866A-8632774169B9}" type="presParOf" srcId="{2EBC1F8E-7B5E-4E4F-B7BB-558D9E6E93AA}" destId="{A7D56162-2F97-4205-85BD-40819A4FE283}" srcOrd="9" destOrd="0" presId="urn:microsoft.com/office/officeart/2005/8/layout/list1"/>
    <dgm:cxn modelId="{1157CA35-1669-4AF7-B92F-3CBAA29788FF}" type="presParOf" srcId="{2EBC1F8E-7B5E-4E4F-B7BB-558D9E6E93AA}" destId="{559713B1-98A1-4917-A849-BF2F7B9C4B62}" srcOrd="10" destOrd="0" presId="urn:microsoft.com/office/officeart/2005/8/layout/list1"/>
    <dgm:cxn modelId="{885DDD01-DB1F-4EF4-BA30-5344ABA70879}" type="presParOf" srcId="{2EBC1F8E-7B5E-4E4F-B7BB-558D9E6E93AA}" destId="{80BC0A55-6A58-4E9D-9B06-EFE0637E0BEE}" srcOrd="11" destOrd="0" presId="urn:microsoft.com/office/officeart/2005/8/layout/list1"/>
    <dgm:cxn modelId="{A86E6AFA-BC26-437D-A1CD-8CBDC1C8A7AE}" type="presParOf" srcId="{2EBC1F8E-7B5E-4E4F-B7BB-558D9E6E93AA}" destId="{594132CD-075E-4916-B37A-06E4F8FD4468}" srcOrd="12" destOrd="0" presId="urn:microsoft.com/office/officeart/2005/8/layout/list1"/>
    <dgm:cxn modelId="{9B49EEBA-F0FC-462C-A811-7BED625A0D1B}" type="presParOf" srcId="{594132CD-075E-4916-B37A-06E4F8FD4468}" destId="{D3D69261-4532-4239-8E32-2F448078A045}" srcOrd="0" destOrd="0" presId="urn:microsoft.com/office/officeart/2005/8/layout/list1"/>
    <dgm:cxn modelId="{4C21FDF1-9D79-498A-907F-636B8C67CB19}" type="presParOf" srcId="{594132CD-075E-4916-B37A-06E4F8FD4468}" destId="{E6352D3B-4C90-4078-A053-84C78E544FF5}" srcOrd="1" destOrd="0" presId="urn:microsoft.com/office/officeart/2005/8/layout/list1"/>
    <dgm:cxn modelId="{9FEC2DA9-A24A-481A-ACE8-8E2FE0202162}" type="presParOf" srcId="{2EBC1F8E-7B5E-4E4F-B7BB-558D9E6E93AA}" destId="{0E98FFAE-D8EA-49D0-A666-68227345E75D}" srcOrd="13" destOrd="0" presId="urn:microsoft.com/office/officeart/2005/8/layout/list1"/>
    <dgm:cxn modelId="{4AE88478-D211-41B5-A871-BB64955E24B7}" type="presParOf" srcId="{2EBC1F8E-7B5E-4E4F-B7BB-558D9E6E93AA}" destId="{9B52D367-496F-4EBE-B38B-294AAC7E8E33}" srcOrd="14" destOrd="0" presId="urn:microsoft.com/office/officeart/2005/8/layout/list1"/>
    <dgm:cxn modelId="{1CDBE2E8-30CD-4F96-903B-A533886E56A8}" type="presParOf" srcId="{2EBC1F8E-7B5E-4E4F-B7BB-558D9E6E93AA}" destId="{5872D095-84B3-4F89-8D4E-F517A725CA6E}" srcOrd="15" destOrd="0" presId="urn:microsoft.com/office/officeart/2005/8/layout/list1"/>
    <dgm:cxn modelId="{BE79A220-A81E-4B96-8512-64C399E03DF2}" type="presParOf" srcId="{2EBC1F8E-7B5E-4E4F-B7BB-558D9E6E93AA}" destId="{6AA33E75-E79A-421E-A076-9A081CFB0E16}" srcOrd="16" destOrd="0" presId="urn:microsoft.com/office/officeart/2005/8/layout/list1"/>
    <dgm:cxn modelId="{73ED199F-8B5A-4239-B314-BF3CE264E876}" type="presParOf" srcId="{6AA33E75-E79A-421E-A076-9A081CFB0E16}" destId="{C141F6F8-0DEA-4050-B3ED-5DF27B770E42}" srcOrd="0" destOrd="0" presId="urn:microsoft.com/office/officeart/2005/8/layout/list1"/>
    <dgm:cxn modelId="{321FA805-7288-455D-8BD1-5CC386062267}" type="presParOf" srcId="{6AA33E75-E79A-421E-A076-9A081CFB0E16}" destId="{B4E434CD-D32D-484B-8106-9A9B838E5F63}" srcOrd="1" destOrd="0" presId="urn:microsoft.com/office/officeart/2005/8/layout/list1"/>
    <dgm:cxn modelId="{6D91D7AC-6F77-4863-B957-5F816194DE28}" type="presParOf" srcId="{2EBC1F8E-7B5E-4E4F-B7BB-558D9E6E93AA}" destId="{F77ED74F-6009-4B46-B9D8-0D1899E5E420}" srcOrd="17" destOrd="0" presId="urn:microsoft.com/office/officeart/2005/8/layout/list1"/>
    <dgm:cxn modelId="{86F7D79D-657A-468B-83CD-4407A642E096}" type="presParOf" srcId="{2EBC1F8E-7B5E-4E4F-B7BB-558D9E6E93AA}" destId="{BEB8E88C-F22D-415B-A2AD-F58A40C090B0}" srcOrd="18" destOrd="0" presId="urn:microsoft.com/office/officeart/2005/8/layout/list1"/>
    <dgm:cxn modelId="{0EADE274-BE9E-4644-A698-039BF611AFC9}" type="presParOf" srcId="{2EBC1F8E-7B5E-4E4F-B7BB-558D9E6E93AA}" destId="{DADBAEE1-3BC4-49B2-935E-A9DF7794D021}" srcOrd="19" destOrd="0" presId="urn:microsoft.com/office/officeart/2005/8/layout/list1"/>
    <dgm:cxn modelId="{DC2C9C65-F860-4A93-A8B9-4FF23453C632}" type="presParOf" srcId="{2EBC1F8E-7B5E-4E4F-B7BB-558D9E6E93AA}" destId="{A7F1B70D-5BA5-4A1F-A57F-5E0A035E8BEB}" srcOrd="20" destOrd="0" presId="urn:microsoft.com/office/officeart/2005/8/layout/list1"/>
    <dgm:cxn modelId="{9F949E14-A542-41A2-970B-1CF0296CD59D}" type="presParOf" srcId="{A7F1B70D-5BA5-4A1F-A57F-5E0A035E8BEB}" destId="{E7BBF117-2240-47F9-AF87-823CE62A0566}" srcOrd="0" destOrd="0" presId="urn:microsoft.com/office/officeart/2005/8/layout/list1"/>
    <dgm:cxn modelId="{E62680B5-FC1F-4C54-B359-F466F4668FA7}" type="presParOf" srcId="{A7F1B70D-5BA5-4A1F-A57F-5E0A035E8BEB}" destId="{32B10BCD-C02D-44B0-A69C-4460ECE7E925}" srcOrd="1" destOrd="0" presId="urn:microsoft.com/office/officeart/2005/8/layout/list1"/>
    <dgm:cxn modelId="{2806C7A0-DB98-4BBF-8C97-3AE21A1AB366}" type="presParOf" srcId="{2EBC1F8E-7B5E-4E4F-B7BB-558D9E6E93AA}" destId="{3F854065-BF24-490A-B5F8-8EC65BB721B2}" srcOrd="21" destOrd="0" presId="urn:microsoft.com/office/officeart/2005/8/layout/list1"/>
    <dgm:cxn modelId="{2B0BA02E-2AF0-414E-B92A-9EF97FFC1EEE}" type="presParOf" srcId="{2EBC1F8E-7B5E-4E4F-B7BB-558D9E6E93AA}" destId="{DC4CACEE-5FB7-4604-945F-69599225DA6E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069F34-18B8-4630-BE21-6936B8260371}">
      <dsp:nvSpPr>
        <dsp:cNvPr id="0" name=""/>
        <dsp:cNvSpPr/>
      </dsp:nvSpPr>
      <dsp:spPr>
        <a:xfrm>
          <a:off x="0" y="765089"/>
          <a:ext cx="5652120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748326-B3BE-4E56-AFA8-3C7658083543}">
      <dsp:nvSpPr>
        <dsp:cNvPr id="0" name=""/>
        <dsp:cNvSpPr/>
      </dsp:nvSpPr>
      <dsp:spPr>
        <a:xfrm>
          <a:off x="282330" y="107948"/>
          <a:ext cx="5333863" cy="7457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46" tIns="0" rIns="14954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latin typeface="Times New Roman" pitchFamily="18" charset="0"/>
              <a:cs typeface="Times New Roman" pitchFamily="18" charset="0"/>
            </a:rPr>
            <a:t>Конституция РФ</a:t>
          </a:r>
        </a:p>
      </dsp:txBody>
      <dsp:txXfrm>
        <a:off x="318732" y="144350"/>
        <a:ext cx="5261059" cy="672897"/>
      </dsp:txXfrm>
    </dsp:sp>
    <dsp:sp modelId="{9821F4D0-0A61-4E29-9000-055742F5D245}">
      <dsp:nvSpPr>
        <dsp:cNvPr id="0" name=""/>
        <dsp:cNvSpPr/>
      </dsp:nvSpPr>
      <dsp:spPr>
        <a:xfrm>
          <a:off x="0" y="1436906"/>
          <a:ext cx="5652120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EFAC84-7964-4043-970E-E085CBBF627A}">
      <dsp:nvSpPr>
        <dsp:cNvPr id="0" name=""/>
        <dsp:cNvSpPr/>
      </dsp:nvSpPr>
      <dsp:spPr>
        <a:xfrm>
          <a:off x="265495" y="948689"/>
          <a:ext cx="5383677" cy="5767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46" tIns="0" rIns="14954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latin typeface="Times New Roman" pitchFamily="18" charset="0"/>
              <a:cs typeface="Times New Roman" pitchFamily="18" charset="0"/>
            </a:rPr>
            <a:t>273-ФЗ «Об образовании в Российской Федерации» </a:t>
          </a:r>
        </a:p>
      </dsp:txBody>
      <dsp:txXfrm>
        <a:off x="293651" y="976845"/>
        <a:ext cx="5327365" cy="520465"/>
      </dsp:txXfrm>
    </dsp:sp>
    <dsp:sp modelId="{559713B1-98A1-4917-A849-BF2F7B9C4B62}">
      <dsp:nvSpPr>
        <dsp:cNvPr id="0" name=""/>
        <dsp:cNvSpPr/>
      </dsp:nvSpPr>
      <dsp:spPr>
        <a:xfrm>
          <a:off x="0" y="2223076"/>
          <a:ext cx="5652120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0A363A-BE28-4395-9BB6-56EDC222E8D4}">
      <dsp:nvSpPr>
        <dsp:cNvPr id="0" name=""/>
        <dsp:cNvSpPr/>
      </dsp:nvSpPr>
      <dsp:spPr>
        <a:xfrm>
          <a:off x="236516" y="1620506"/>
          <a:ext cx="5409137" cy="6911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46" tIns="0" rIns="149546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itchFamily="18" charset="0"/>
              <a:cs typeface="Times New Roman" pitchFamily="18" charset="0"/>
            </a:rPr>
            <a:t>Приказ МО и Н РФ от 02.09.2020г №458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itchFamily="18" charset="0"/>
              <a:cs typeface="Times New Roman" pitchFamily="18" charset="0"/>
            </a:rPr>
            <a:t>«Об утверждении Порядка приёма граждан  на обучение»</a:t>
          </a:r>
        </a:p>
      </dsp:txBody>
      <dsp:txXfrm>
        <a:off x="270254" y="1654244"/>
        <a:ext cx="5341661" cy="623653"/>
      </dsp:txXfrm>
    </dsp:sp>
    <dsp:sp modelId="{9B52D367-496F-4EBE-B38B-294AAC7E8E33}">
      <dsp:nvSpPr>
        <dsp:cNvPr id="0" name=""/>
        <dsp:cNvSpPr/>
      </dsp:nvSpPr>
      <dsp:spPr>
        <a:xfrm>
          <a:off x="0" y="3005054"/>
          <a:ext cx="5652120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352D3B-4C90-4078-A053-84C78E544FF5}">
      <dsp:nvSpPr>
        <dsp:cNvPr id="0" name=""/>
        <dsp:cNvSpPr/>
      </dsp:nvSpPr>
      <dsp:spPr>
        <a:xfrm>
          <a:off x="280203" y="2376264"/>
          <a:ext cx="5371916" cy="6869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46" tIns="0" rIns="14954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Приказ «О закреплении общеобразовательных учреждений за  территориями  АМР»</a:t>
          </a:r>
        </a:p>
      </dsp:txBody>
      <dsp:txXfrm>
        <a:off x="313737" y="2409798"/>
        <a:ext cx="5304848" cy="619870"/>
      </dsp:txXfrm>
    </dsp:sp>
    <dsp:sp modelId="{BEB8E88C-F22D-415B-A2AD-F58A40C090B0}">
      <dsp:nvSpPr>
        <dsp:cNvPr id="0" name=""/>
        <dsp:cNvSpPr/>
      </dsp:nvSpPr>
      <dsp:spPr>
        <a:xfrm>
          <a:off x="0" y="3727951"/>
          <a:ext cx="5652120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E434CD-D32D-484B-8106-9A9B838E5F63}">
      <dsp:nvSpPr>
        <dsp:cNvPr id="0" name=""/>
        <dsp:cNvSpPr/>
      </dsp:nvSpPr>
      <dsp:spPr>
        <a:xfrm>
          <a:off x="275098" y="3227968"/>
          <a:ext cx="5377021" cy="6278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46" tIns="0" rIns="14954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latin typeface="Times New Roman" pitchFamily="18" charset="0"/>
              <a:cs typeface="Times New Roman" pitchFamily="18" charset="0"/>
            </a:rPr>
            <a:t>Устав общеобразовательного учреждения</a:t>
          </a:r>
        </a:p>
      </dsp:txBody>
      <dsp:txXfrm>
        <a:off x="305747" y="3258617"/>
        <a:ext cx="5315723" cy="566558"/>
      </dsp:txXfrm>
    </dsp:sp>
    <dsp:sp modelId="{DC4CACEE-5FB7-4604-945F-69599225DA6E}">
      <dsp:nvSpPr>
        <dsp:cNvPr id="0" name=""/>
        <dsp:cNvSpPr/>
      </dsp:nvSpPr>
      <dsp:spPr>
        <a:xfrm>
          <a:off x="0" y="4349363"/>
          <a:ext cx="5652120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B10BCD-C02D-44B0-A69C-4460ECE7E925}">
      <dsp:nvSpPr>
        <dsp:cNvPr id="0" name=""/>
        <dsp:cNvSpPr/>
      </dsp:nvSpPr>
      <dsp:spPr>
        <a:xfrm>
          <a:off x="275982" y="3911551"/>
          <a:ext cx="5371506" cy="5263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46" tIns="0" rIns="149546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itchFamily="18" charset="0"/>
              <a:cs typeface="Times New Roman" pitchFamily="18" charset="0"/>
            </a:rPr>
            <a:t>Локальные акты общеобразовательного учреждения, регламентирующие правила приёма</a:t>
          </a:r>
        </a:p>
      </dsp:txBody>
      <dsp:txXfrm>
        <a:off x="301677" y="3937246"/>
        <a:ext cx="5320116" cy="4749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543A8-E28B-4D41-8190-25936EFE8A29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4399"/>
            <a:ext cx="5438140" cy="446627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5"/>
            <a:ext cx="2945659" cy="4962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5"/>
            <a:ext cx="2945659" cy="4962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65E8A4-E596-4DA4-9765-394111FDF6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058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5E8A4-E596-4DA4-9765-394111FDF600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718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45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192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637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557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021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71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922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373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641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805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712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2B3A1-D671-46D6-A2B4-1D76FB02E4AB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5A91F-7D4E-493B-BAEA-589AFCD1DD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068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slugi.tatarstan.ru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Users\Гульнара\Desktop\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59707" y="332656"/>
            <a:ext cx="66602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cap="none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ПРАВИЛА ПРИЁМА ДЕТЕЙ </a:t>
            </a:r>
          </a:p>
          <a:p>
            <a:pPr algn="ctr"/>
            <a:r>
              <a:rPr lang="ru-RU" sz="5400" b="1" cap="none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1 КЛАСС</a:t>
            </a:r>
          </a:p>
        </p:txBody>
      </p:sp>
    </p:spTree>
    <p:extLst>
      <p:ext uri="{BB962C8B-B14F-4D97-AF65-F5344CB8AC3E}">
        <p14:creationId xmlns:p14="http://schemas.microsoft.com/office/powerpoint/2010/main" val="180520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260648"/>
            <a:ext cx="7200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cap="none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Принятие решения </a:t>
            </a:r>
          </a:p>
          <a:p>
            <a:pPr algn="ctr"/>
            <a:r>
              <a:rPr lang="ru-RU" sz="3600" b="1" cap="none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 зачислении ребёнка в 1 класс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5314" y="1916832"/>
            <a:ext cx="859515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ЭТАП </a:t>
            </a:r>
          </a:p>
          <a:p>
            <a:pPr lvl="0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Зачисление оформляется приказом образовательного учреждения в течение 3 рабочих дней после завершения приёма заявлений </a:t>
            </a:r>
          </a:p>
          <a:p>
            <a:pPr lvl="0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(с 1 по 5 июля) 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5314" y="4194965"/>
            <a:ext cx="832428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ЭТАП </a:t>
            </a:r>
          </a:p>
          <a:p>
            <a:pPr lvl="0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Зачисление оформляется приказом образовательного учреждения в течение </a:t>
            </a:r>
          </a:p>
          <a:p>
            <a:pPr lvl="0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5  рабочих дней после подачи заявления и пакета документов</a:t>
            </a:r>
          </a:p>
          <a:p>
            <a:pPr lvl="0"/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72420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377" y="260648"/>
            <a:ext cx="903649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Льготные категории граждан,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имеющих право на первоочередное зачисление в 1 класс при наличии свободных мест</a:t>
            </a:r>
          </a:p>
          <a:p>
            <a:r>
              <a:rPr lang="ru-RU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69421" y="2276872"/>
            <a:ext cx="66967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Дети военнослужащих</a:t>
            </a:r>
          </a:p>
          <a:p>
            <a:r>
              <a:rPr lang="ru-RU" dirty="0"/>
              <a:t> </a:t>
            </a:r>
            <a:r>
              <a:rPr lang="ru-RU" sz="1400" dirty="0"/>
              <a:t>(ст. 19 Федерального закона от 27.05.1998 № 76-ФЗ «О статусе военнослужащих»). 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-Дети сотрудников полиции</a:t>
            </a:r>
          </a:p>
          <a:p>
            <a:r>
              <a:rPr lang="ru-RU" dirty="0"/>
              <a:t> </a:t>
            </a:r>
            <a:r>
              <a:rPr lang="ru-RU" sz="1400" dirty="0"/>
              <a:t>(ст. 46 Федерального закона от 07.02.2011 № 3-ФЗ «О полиции»).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-Дети сотрудников УФСИН, федеральной противопожарной Государственной службы, органов по контролю за оборотом наркотических средств и психотропных веществ и таможенных органов РФ </a:t>
            </a:r>
            <a:r>
              <a:rPr lang="ru-RU" sz="1400" dirty="0"/>
              <a:t>(№ 283-ФЗ от 21.12.2012 «О социальных гарантиях сотрудникам некоторых федеральных органов исполнительной власти») 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-Дети-инвалиды.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-Дети одиноких матерей.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-Дети из многодетных семей. </a:t>
            </a:r>
          </a:p>
        </p:txBody>
      </p:sp>
      <p:pic>
        <p:nvPicPr>
          <p:cNvPr id="10242" name="Picture 2" descr="D:\Users\Гульнара\Desktop\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35" y="2870308"/>
            <a:ext cx="2238086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45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9850" y="225415"/>
            <a:ext cx="9074150" cy="6632585"/>
          </a:xfrm>
        </p:spPr>
        <p:txBody>
          <a:bodyPr>
            <a:spAutoFit/>
          </a:bodyPr>
          <a:lstStyle/>
          <a:p>
            <a:pPr eaLnBrk="1" hangingPunct="1"/>
            <a:r>
              <a:rPr lang="ru-RU" sz="8500" b="1" dirty="0"/>
              <a:t>Как подать заявление в школу через портал </a:t>
            </a:r>
            <a:r>
              <a:rPr lang="ru-RU" sz="8500" b="1" dirty="0" err="1"/>
              <a:t>Госуслуг</a:t>
            </a:r>
            <a:r>
              <a:rPr lang="ru-RU" sz="8500" b="1" dirty="0"/>
              <a:t> РТ</a:t>
            </a:r>
            <a:r>
              <a:rPr lang="en-US" sz="8500" b="1" dirty="0"/>
              <a:t/>
            </a:r>
            <a:br>
              <a:rPr lang="en-US" sz="8500" b="1" dirty="0"/>
            </a:br>
            <a:r>
              <a:rPr lang="en-US" sz="8500" b="1" dirty="0"/>
              <a:t>uslugi.tatarstan.ru</a:t>
            </a:r>
            <a:endParaRPr lang="ru-RU" sz="85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/>
          <a:srcRect l="3739" r="21650" b="40462"/>
          <a:stretch/>
        </p:blipFill>
        <p:spPr bwMode="auto">
          <a:xfrm>
            <a:off x="0" y="2357430"/>
            <a:ext cx="9144000" cy="408781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16" name="Овал 15"/>
          <p:cNvSpPr/>
          <p:nvPr/>
        </p:nvSpPr>
        <p:spPr>
          <a:xfrm>
            <a:off x="6500826" y="3071810"/>
            <a:ext cx="1439862" cy="541338"/>
          </a:xfrm>
          <a:prstGeom prst="ellipse">
            <a:avLst/>
          </a:prstGeom>
          <a:noFill/>
          <a:ln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57158" y="571480"/>
            <a:ext cx="83582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Если Вы не зарегистрированы на портале, то пройдите процедуру регистрации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571472" y="4214818"/>
            <a:ext cx="8229600" cy="1143000"/>
          </a:xfrm>
        </p:spPr>
        <p:txBody>
          <a:bodyPr/>
          <a:lstStyle/>
          <a:p>
            <a:pPr eaLnBrk="1" hangingPunct="1"/>
            <a:r>
              <a:rPr lang="tt-RU" dirty="0"/>
              <a:t>Вводим номер телефона</a:t>
            </a:r>
          </a:p>
        </p:txBody>
      </p:sp>
      <p:sp>
        <p:nvSpPr>
          <p:cNvPr id="409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 dirty="0"/>
          </a:p>
        </p:txBody>
      </p:sp>
      <p:pic>
        <p:nvPicPr>
          <p:cNvPr id="4100" name="Picture 2"/>
          <p:cNvPicPr>
            <a:picLocks noChangeAspect="1" noChangeArrowheads="1"/>
          </p:cNvPicPr>
          <p:nvPr/>
        </p:nvPicPr>
        <p:blipFill>
          <a:blip r:embed="rId2"/>
          <a:srcRect b="44792"/>
          <a:stretch>
            <a:fillRect/>
          </a:stretch>
        </p:blipFill>
        <p:spPr bwMode="auto">
          <a:xfrm>
            <a:off x="-71470" y="71438"/>
            <a:ext cx="9170988" cy="378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353050" y="1268413"/>
            <a:ext cx="1379538" cy="2889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411788" y="2133600"/>
            <a:ext cx="936625" cy="2508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353050" y="1914525"/>
            <a:ext cx="144463" cy="1444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pic>
        <p:nvPicPr>
          <p:cNvPr id="5124" name="Picture 2"/>
          <p:cNvPicPr>
            <a:picLocks noChangeAspect="1" noChangeArrowheads="1"/>
          </p:cNvPicPr>
          <p:nvPr/>
        </p:nvPicPr>
        <p:blipFill>
          <a:blip r:embed="rId2"/>
          <a:srcRect l="17696" r="8647" b="38641"/>
          <a:stretch>
            <a:fillRect/>
          </a:stretch>
        </p:blipFill>
        <p:spPr bwMode="auto">
          <a:xfrm>
            <a:off x="-36513" y="-26988"/>
            <a:ext cx="9180513" cy="686435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4" name="Овал 3"/>
          <p:cNvSpPr/>
          <p:nvPr/>
        </p:nvSpPr>
        <p:spPr>
          <a:xfrm>
            <a:off x="4932363" y="3068638"/>
            <a:ext cx="647700" cy="2873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932363" y="3405188"/>
            <a:ext cx="1584325" cy="5286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t-RU" dirty="0"/>
              <a:t>Вводим пароль, который пришел по СМС</a:t>
            </a: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pic>
        <p:nvPicPr>
          <p:cNvPr id="6148" name="Picture 2"/>
          <p:cNvPicPr>
            <a:picLocks noChangeAspect="1" noChangeArrowheads="1"/>
          </p:cNvPicPr>
          <p:nvPr/>
        </p:nvPicPr>
        <p:blipFill>
          <a:blip r:embed="rId2"/>
          <a:srcRect l="50346" t="11126" r="19904" b="56570"/>
          <a:stretch>
            <a:fillRect/>
          </a:stretch>
        </p:blipFill>
        <p:spPr bwMode="auto">
          <a:xfrm>
            <a:off x="-1588" y="1857364"/>
            <a:ext cx="9145588" cy="558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339975" y="4076700"/>
            <a:ext cx="3527425" cy="431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39975" y="5013325"/>
            <a:ext cx="1152525" cy="5032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sp>
        <p:nvSpPr>
          <p:cNvPr id="7171" name="Объект 2"/>
          <p:cNvSpPr>
            <a:spLocks noGrp="1"/>
          </p:cNvSpPr>
          <p:nvPr>
            <p:ph idx="1"/>
          </p:nvPr>
        </p:nvSpPr>
        <p:spPr>
          <a:xfrm>
            <a:off x="457200" y="5214950"/>
            <a:ext cx="8229600" cy="911213"/>
          </a:xfrm>
        </p:spPr>
        <p:txBody>
          <a:bodyPr/>
          <a:lstStyle/>
          <a:p>
            <a:pPr eaLnBrk="1" hangingPunct="1"/>
            <a:r>
              <a:rPr lang="tt-RU" dirty="0"/>
              <a:t>Заполняем личные данные</a:t>
            </a:r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2"/>
          <a:srcRect b="26944"/>
          <a:stretch>
            <a:fillRect/>
          </a:stretch>
        </p:blipFill>
        <p:spPr bwMode="auto">
          <a:xfrm>
            <a:off x="3175" y="-9525"/>
            <a:ext cx="9169400" cy="5010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364163" y="1219200"/>
            <a:ext cx="720725" cy="1444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348288" y="787400"/>
            <a:ext cx="1168400" cy="3381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sp>
        <p:nvSpPr>
          <p:cNvPr id="819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pic>
        <p:nvPicPr>
          <p:cNvPr id="819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851275" y="6165850"/>
            <a:ext cx="936625" cy="358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sp>
        <p:nvSpPr>
          <p:cNvPr id="921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779838" y="5300663"/>
            <a:ext cx="936625" cy="431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Users\Гульнара\Desktop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05" y="2348880"/>
            <a:ext cx="376205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2" y="188640"/>
            <a:ext cx="7056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cap="none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Документы, регламентирующие </a:t>
            </a:r>
          </a:p>
          <a:p>
            <a:pPr algn="ctr"/>
            <a:r>
              <a:rPr lang="ru-RU" sz="3600" b="1" cap="none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приём в 1 класс:</a:t>
            </a:r>
            <a:endParaRPr lang="ru-RU" sz="36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068605409"/>
              </p:ext>
            </p:extLst>
          </p:nvPr>
        </p:nvGraphicFramePr>
        <p:xfrm>
          <a:off x="3491880" y="1484784"/>
          <a:ext cx="565212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6039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t-RU" dirty="0"/>
              <a:t>Выполняете вход через ЕСИА</a:t>
            </a:r>
          </a:p>
        </p:txBody>
      </p:sp>
      <p:sp>
        <p:nvSpPr>
          <p:cNvPr id="1024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 dirty="0"/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/>
          <a:srcRect l="22656" t="21915" r="22656" b="29035"/>
          <a:stretch>
            <a:fillRect/>
          </a:stretch>
        </p:blipFill>
        <p:spPr bwMode="auto">
          <a:xfrm>
            <a:off x="214282" y="1285859"/>
            <a:ext cx="7500990" cy="5036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405438" y="1898650"/>
            <a:ext cx="1524016" cy="530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sp>
        <p:nvSpPr>
          <p:cNvPr id="11267" name="Объект 2"/>
          <p:cNvSpPr>
            <a:spLocks noGrp="1"/>
          </p:cNvSpPr>
          <p:nvPr>
            <p:ph idx="1"/>
          </p:nvPr>
        </p:nvSpPr>
        <p:spPr>
          <a:xfrm>
            <a:off x="500034" y="5286388"/>
            <a:ext cx="8229600" cy="1339841"/>
          </a:xfrm>
        </p:spPr>
        <p:txBody>
          <a:bodyPr/>
          <a:lstStyle/>
          <a:p>
            <a:pPr eaLnBrk="1" hangingPunct="1"/>
            <a:r>
              <a:rPr lang="tt-RU" dirty="0"/>
              <a:t>Регистрируемся в ЕСИА, если нет ранее созданной учетной записи</a:t>
            </a:r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2"/>
          <a:srcRect b="20833"/>
          <a:stretch>
            <a:fillRect/>
          </a:stretch>
        </p:blipFill>
        <p:spPr bwMode="auto">
          <a:xfrm>
            <a:off x="0" y="0"/>
            <a:ext cx="9144000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635375" y="4437063"/>
            <a:ext cx="720725" cy="2873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sp>
        <p:nvSpPr>
          <p:cNvPr id="1229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567113" y="3213100"/>
            <a:ext cx="1868487" cy="431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567113" y="2687638"/>
            <a:ext cx="1868487" cy="431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563938" y="2133600"/>
            <a:ext cx="1871662" cy="5032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567113" y="4868863"/>
            <a:ext cx="1868487" cy="431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868362"/>
          </a:xfrm>
        </p:spPr>
        <p:txBody>
          <a:bodyPr/>
          <a:lstStyle/>
          <a:p>
            <a:pPr eaLnBrk="1" hangingPunct="1"/>
            <a:r>
              <a:rPr lang="ru-RU" sz="4800">
                <a:latin typeface="Times New Roman" pitchFamily="18" charset="0"/>
                <a:cs typeface="Times New Roman" pitchFamily="18" charset="0"/>
              </a:rPr>
              <a:t>Придет код на телефон</a:t>
            </a:r>
          </a:p>
        </p:txBody>
      </p:sp>
      <p:sp>
        <p:nvSpPr>
          <p:cNvPr id="1331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52513"/>
            <a:ext cx="9144000" cy="580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563938" y="3956050"/>
            <a:ext cx="1871662" cy="431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563938" y="4437063"/>
            <a:ext cx="1871662" cy="3825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0096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Придумываем пароль и запоминаем</a:t>
            </a:r>
          </a:p>
        </p:txBody>
      </p:sp>
      <p:sp>
        <p:nvSpPr>
          <p:cNvPr id="1433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2"/>
          <a:srcRect l="9901" t="5939" r="14510" b="27078"/>
          <a:stretch>
            <a:fillRect/>
          </a:stretch>
        </p:blipFill>
        <p:spPr bwMode="auto">
          <a:xfrm>
            <a:off x="0" y="908050"/>
            <a:ext cx="9144000" cy="594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624263" y="4292600"/>
            <a:ext cx="2316162" cy="5762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613150" y="3429000"/>
            <a:ext cx="2327275" cy="6477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613150" y="5013325"/>
            <a:ext cx="2327275" cy="5762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sp>
        <p:nvSpPr>
          <p:cNvPr id="1536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sp>
        <p:nvSpPr>
          <p:cNvPr id="1638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2"/>
          <a:srcRect l="29041" t="5896" r="29041" b="11375"/>
          <a:stretch>
            <a:fillRect/>
          </a:stretch>
        </p:blipFill>
        <p:spPr bwMode="auto">
          <a:xfrm>
            <a:off x="0" y="12700"/>
            <a:ext cx="9144000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sp>
        <p:nvSpPr>
          <p:cNvPr id="1741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2"/>
          <a:srcRect l="33266" t="5080" r="34010" b="10149"/>
          <a:stretch>
            <a:fillRect/>
          </a:stretch>
        </p:blipFill>
        <p:spPr bwMode="auto">
          <a:xfrm>
            <a:off x="0" y="34925"/>
            <a:ext cx="9144000" cy="639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164388" y="6165850"/>
            <a:ext cx="1619250" cy="3889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400" dirty="0">
                <a:solidFill>
                  <a:srgbClr val="FF0000"/>
                </a:solidFill>
              </a:rPr>
              <a:t>Внимание!</a:t>
            </a:r>
          </a:p>
          <a:p>
            <a:pPr algn="ctr">
              <a:buNone/>
            </a:pPr>
            <a:r>
              <a:rPr lang="ru-RU" sz="4400" dirty="0">
                <a:solidFill>
                  <a:srgbClr val="FF0000"/>
                </a:solidFill>
              </a:rPr>
              <a:t>Учетная запись ЕСИА должна быть подтверждена!</a:t>
            </a:r>
          </a:p>
          <a:p>
            <a:pPr algn="ctr">
              <a:buNone/>
            </a:pPr>
            <a:r>
              <a:rPr lang="ru-RU" sz="4400" dirty="0">
                <a:solidFill>
                  <a:srgbClr val="FF0000"/>
                </a:solidFill>
              </a:rPr>
              <a:t>Способы подтверждения описаны в личном кабинете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t-RU" dirty="0"/>
              <a:t>Выбираем раздел “Образование”</a:t>
            </a:r>
          </a:p>
        </p:txBody>
      </p:sp>
      <p:sp>
        <p:nvSpPr>
          <p:cNvPr id="1843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2"/>
          <a:srcRect l="29703" t="4840" r="30444" b="21410"/>
          <a:stretch>
            <a:fillRect/>
          </a:stretch>
        </p:blipFill>
        <p:spPr bwMode="auto">
          <a:xfrm>
            <a:off x="0" y="1125538"/>
            <a:ext cx="9144000" cy="573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732588" y="5732463"/>
            <a:ext cx="2160587" cy="6492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43808" y="692696"/>
            <a:ext cx="60486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первый класс принимают детей,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которым на 1 сентября текущего года исполнилось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6,5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лет, 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но не позже достижения детьми возраста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лет. 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Прием детей в более раннем или более позднем возрасте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осуществляется на основании  заявления родителей 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(законных представителей) при наличии разрешения учредителя (за более подробной информацией необходимо обратиться по телефону Управления образования: 45-16-31)</a:t>
            </a:r>
          </a:p>
        </p:txBody>
      </p:sp>
      <p:pic>
        <p:nvPicPr>
          <p:cNvPr id="4098" name="Picture 2" descr="D:\Users\Гульнара\Desktop\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27" y="1268760"/>
            <a:ext cx="2845765" cy="2845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97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sp>
        <p:nvSpPr>
          <p:cNvPr id="1945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2"/>
          <a:srcRect l="20692" t="6287" r="21841" b="1048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55650" y="3033713"/>
            <a:ext cx="2087563" cy="790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sp>
        <p:nvSpPr>
          <p:cNvPr id="2048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2"/>
          <a:srcRect l="22542" t="5714" r="24899" b="28670"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627313" y="3644900"/>
            <a:ext cx="2232025" cy="13684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55650" y="5949950"/>
            <a:ext cx="2736850" cy="431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sp>
        <p:nvSpPr>
          <p:cNvPr id="2150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7175" cy="682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660775" y="2781300"/>
            <a:ext cx="1717675" cy="3603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641725" y="2276475"/>
            <a:ext cx="1730375" cy="3603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3788" y="3284538"/>
            <a:ext cx="1744662" cy="3603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sp>
        <p:nvSpPr>
          <p:cNvPr id="2253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/>
          <a:srcRect l="32561" t="9714" r="33479" b="1339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79425" y="5602288"/>
            <a:ext cx="360363" cy="2889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932363" y="6445250"/>
            <a:ext cx="1871662" cy="3683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sp>
        <p:nvSpPr>
          <p:cNvPr id="2355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pic>
        <p:nvPicPr>
          <p:cNvPr id="23556" name="Picture 3"/>
          <p:cNvPicPr>
            <a:picLocks noChangeAspect="1" noChangeArrowheads="1"/>
          </p:cNvPicPr>
          <p:nvPr/>
        </p:nvPicPr>
        <p:blipFill>
          <a:blip r:embed="rId2"/>
          <a:srcRect l="23216" t="4665" r="25496" b="4070"/>
          <a:stretch>
            <a:fillRect/>
          </a:stretch>
        </p:blipFill>
        <p:spPr bwMode="auto">
          <a:xfrm>
            <a:off x="0" y="26988"/>
            <a:ext cx="9144000" cy="683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sp>
        <p:nvSpPr>
          <p:cNvPr id="2457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pic>
        <p:nvPicPr>
          <p:cNvPr id="24580" name="Picture 3"/>
          <p:cNvPicPr>
            <a:picLocks noChangeAspect="1" noChangeArrowheads="1"/>
          </p:cNvPicPr>
          <p:nvPr/>
        </p:nvPicPr>
        <p:blipFill>
          <a:blip r:embed="rId2"/>
          <a:srcRect l="26888" t="8051" r="37711" b="7368"/>
          <a:stretch>
            <a:fillRect/>
          </a:stretch>
        </p:blipFill>
        <p:spPr bwMode="auto">
          <a:xfrm>
            <a:off x="4445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843213" y="188913"/>
            <a:ext cx="5832475" cy="15113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43213" y="2060575"/>
            <a:ext cx="5832475" cy="13684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516688" y="6410325"/>
            <a:ext cx="2159000" cy="431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sp>
        <p:nvSpPr>
          <p:cNvPr id="2560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/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2"/>
          <a:srcRect l="26385" t="5984" r="27277" b="48074"/>
          <a:stretch>
            <a:fillRect/>
          </a:stretch>
        </p:blipFill>
        <p:spPr bwMode="auto">
          <a:xfrm>
            <a:off x="0" y="0"/>
            <a:ext cx="9144000" cy="681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625725" y="3975100"/>
            <a:ext cx="1370013" cy="431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Users\Гульнара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076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9632" y="764704"/>
            <a:ext cx="68230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cap="none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Приём включает 3 процедуры:</a:t>
            </a:r>
          </a:p>
        </p:txBody>
      </p:sp>
      <p:pic>
        <p:nvPicPr>
          <p:cNvPr id="5122" name="Picture 2" descr="D:\Users\Гульнара\Desktop\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71589"/>
            <a:ext cx="138625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Users\Гульнара\Desktop\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77" y="3333185"/>
            <a:ext cx="138625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Users\Гульнара\Desktop\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80" y="4797152"/>
            <a:ext cx="138625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4" y="1916832"/>
            <a:ext cx="74168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Подача  электронного  заявления через Портал государственных и муниципальных услуг Республики Татарстан (</a:t>
            </a:r>
            <a:r>
              <a:rPr lang="ru-RU" sz="2000" b="1" u="sng" dirty="0">
                <a:latin typeface="Times New Roman" pitchFamily="18" charset="0"/>
                <a:cs typeface="Times New Roman" pitchFamily="18" charset="0"/>
                <a:hlinkClick r:id="rId3"/>
              </a:rPr>
              <a:t>uslugi.tatarstan.ru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)  и  заявления  на бумажном носителе родителей (законных представителей) детей.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653902" y="3777427"/>
            <a:ext cx="71287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Предоставление  копии документов в общеобразовательное учреждение.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12130" y="5085184"/>
            <a:ext cx="66042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Принятие решения о зачислении ребенка в 1 класс или об отказе о зачислении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в школу.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7626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Способы подачи заявления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Лично,</a:t>
            </a: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ерез оператора почтовой связи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электронную почту образовательного   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учреждения,</a:t>
            </a: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ерез портал государственных и муниципальных услуг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783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674083"/>
            <a:ext cx="51556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cap="none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Приём заявлений в ОУ</a:t>
            </a:r>
          </a:p>
        </p:txBody>
      </p:sp>
      <p:pic>
        <p:nvPicPr>
          <p:cNvPr id="13314" name="Picture 2" descr="D:\Users\Гульнара\Desktop\1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80684"/>
            <a:ext cx="1518779" cy="238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63940" y="1988840"/>
            <a:ext cx="690615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 1 апреля по 30 июня для детей:</a:t>
            </a:r>
          </a:p>
          <a:p>
            <a:pPr marL="342900" lvl="0" indent="-342900">
              <a:buFontTx/>
              <a:buChar char="-"/>
            </a:pP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имеющих преимущественное право;</a:t>
            </a:r>
          </a:p>
          <a:p>
            <a:pPr marL="342900" lvl="0" indent="-342900">
              <a:buFontTx/>
              <a:buChar char="-"/>
            </a:pP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проживающих на закрепленной территории</a:t>
            </a:r>
          </a:p>
        </p:txBody>
      </p:sp>
      <p:pic>
        <p:nvPicPr>
          <p:cNvPr id="13315" name="Picture 3" descr="D:\Users\Гульнара\Desktop\2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75506"/>
            <a:ext cx="1487631" cy="2356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842307" y="4356838"/>
            <a:ext cx="69061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  6 июля по 5 сентября для детей:</a:t>
            </a:r>
          </a:p>
          <a:p>
            <a:pPr lvl="0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не проживающих на закрепленной территории</a:t>
            </a:r>
          </a:p>
        </p:txBody>
      </p:sp>
    </p:spTree>
    <p:extLst>
      <p:ext uri="{BB962C8B-B14F-4D97-AF65-F5344CB8AC3E}">
        <p14:creationId xmlns:p14="http://schemas.microsoft.com/office/powerpoint/2010/main" val="167565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AC9830-657C-467E-A115-6F9654129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приёма в ОУ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5621ED2-6EF0-4320-8D74-22AFA221F3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апреля 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9:00 до 15:00</a:t>
            </a:r>
          </a:p>
          <a:p>
            <a:pPr marL="0" indent="0">
              <a:buNone/>
            </a:pP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будние дни 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8:00 до 16:00</a:t>
            </a:r>
          </a:p>
        </p:txBody>
      </p:sp>
    </p:spTree>
    <p:extLst>
      <p:ext uri="{BB962C8B-B14F-4D97-AF65-F5344CB8AC3E}">
        <p14:creationId xmlns:p14="http://schemas.microsoft.com/office/powerpoint/2010/main" val="258640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F0F3CB8-0B74-468F-86B6-53380B64A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для приема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детей,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проживающих </a:t>
            </a:r>
            <a:b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закрепленной территории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5691AA7-DBBE-49C5-B4FE-EC4D93E392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заявление (бланк на сайте школы),</a:t>
            </a:r>
          </a:p>
          <a:p>
            <a:pPr>
              <a:buFontTx/>
              <a:buChar char="-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одного из родителей </a:t>
            </a:r>
            <a:r>
              <a:rPr lang="ru-RU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оригинал + копия),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свидетельство о рождении ребенка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(оригинал + копия),</a:t>
            </a:r>
          </a:p>
          <a:p>
            <a:pPr>
              <a:buFontTx/>
              <a:buChar char="-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свидетельство о регистрации ребёнка по месту жительства или пребывания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(оригинал +копия).</a:t>
            </a:r>
          </a:p>
        </p:txBody>
      </p:sp>
    </p:spTree>
    <p:extLst>
      <p:ext uri="{BB962C8B-B14F-4D97-AF65-F5344CB8AC3E}">
        <p14:creationId xmlns:p14="http://schemas.microsoft.com/office/powerpoint/2010/main" val="125141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AE63FC-23A7-467C-89FB-AF62E7F51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для приема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детей,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чьи братья и/или сестры являются учащимися школы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7BC689D-1927-4A93-9082-DC1E5D991A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(бланк на сайте школы),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одного из родителей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оригинал + копия),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свидетельство о рождении ребёнка – будущего первоклассника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(оригинал + копия),</a:t>
            </a:r>
          </a:p>
          <a:p>
            <a:pPr>
              <a:buFontTx/>
              <a:buChar char="-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свидетельство о рождении ребёнка – учащегося школы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(оригинал + копия),</a:t>
            </a:r>
          </a:p>
          <a:p>
            <a:pPr marL="0" indent="0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 свидетельство о регистрации по месту жительства или      </a:t>
            </a:r>
          </a:p>
          <a:p>
            <a:pPr marL="0" indent="0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пребывания ребёнка - будущего первоклассника  </a:t>
            </a:r>
          </a:p>
          <a:p>
            <a:pPr marL="0" indent="0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(оригинал + копия), </a:t>
            </a:r>
          </a:p>
          <a:p>
            <a:pPr>
              <a:buFontTx/>
              <a:buChar char="-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свидетельство о регистрации по месту жительства или </a:t>
            </a:r>
          </a:p>
          <a:p>
            <a:pPr marL="0" indent="0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пребывания ребёнка – учащегося школы </a:t>
            </a:r>
          </a:p>
          <a:p>
            <a:pPr marL="0" indent="0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(оригинал + копия), </a:t>
            </a:r>
          </a:p>
          <a:p>
            <a:pPr>
              <a:buFontTx/>
              <a:buChar char="-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справка с места учёбы ребенка – учащегося школы    </a:t>
            </a:r>
          </a:p>
          <a:p>
            <a:pPr marL="0" indent="0">
              <a:buNone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(оригинал)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613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643</Words>
  <Application>Microsoft Office PowerPoint</Application>
  <PresentationFormat>Экран (4:3)</PresentationFormat>
  <Paragraphs>91</Paragraphs>
  <Slides>37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Способы подачи заявления</vt:lpstr>
      <vt:lpstr>Презентация PowerPoint</vt:lpstr>
      <vt:lpstr>График приёма в ОУ</vt:lpstr>
      <vt:lpstr>Документы для приема детей, проживающих  на  закрепленной территории</vt:lpstr>
      <vt:lpstr>Документы для приема детей, чьи братья и/или сестры являются учащимися школы</vt:lpstr>
      <vt:lpstr>Презентация PowerPoint</vt:lpstr>
      <vt:lpstr>Презентация PowerPoint</vt:lpstr>
      <vt:lpstr>Как подать заявление в школу через портал Госуслуг РТ uslugi.tatarstan.ru</vt:lpstr>
      <vt:lpstr>Презентация PowerPoint</vt:lpstr>
      <vt:lpstr>Вводим номер телефона</vt:lpstr>
      <vt:lpstr>Презентация PowerPoint</vt:lpstr>
      <vt:lpstr>Вводим пароль, который пришел по СМС</vt:lpstr>
      <vt:lpstr>Презентация PowerPoint</vt:lpstr>
      <vt:lpstr>Презентация PowerPoint</vt:lpstr>
      <vt:lpstr>Презентация PowerPoint</vt:lpstr>
      <vt:lpstr>Выполняете вход через ЕСИА</vt:lpstr>
      <vt:lpstr>Презентация PowerPoint</vt:lpstr>
      <vt:lpstr>Презентация PowerPoint</vt:lpstr>
      <vt:lpstr>Придет код на телефон</vt:lpstr>
      <vt:lpstr>Придумываем пароль и запоминаем</vt:lpstr>
      <vt:lpstr>Презентация PowerPoint</vt:lpstr>
      <vt:lpstr>Презентация PowerPoint</vt:lpstr>
      <vt:lpstr>Презентация PowerPoint</vt:lpstr>
      <vt:lpstr>Презентация PowerPoint</vt:lpstr>
      <vt:lpstr>Выбираем раздел “Образование”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Гульнара</dc:creator>
  <cp:lastModifiedBy>Windows User</cp:lastModifiedBy>
  <cp:revision>41</cp:revision>
  <cp:lastPrinted>2021-03-19T14:25:02Z</cp:lastPrinted>
  <dcterms:created xsi:type="dcterms:W3CDTF">2018-01-23T10:00:29Z</dcterms:created>
  <dcterms:modified xsi:type="dcterms:W3CDTF">2021-03-20T06:45:39Z</dcterms:modified>
</cp:coreProperties>
</file>